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3" r:id="rId7"/>
    <p:sldId id="261"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5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1/27/2019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1/27/2019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736" y="938841"/>
            <a:ext cx="8825658" cy="2054525"/>
          </a:xfrm>
        </p:spPr>
        <p:txBody>
          <a:bodyPr/>
          <a:lstStyle/>
          <a:p>
            <a:pPr algn="ctr"/>
            <a:r>
              <a:rPr lang="en-US" b="1" dirty="0">
                <a:solidFill>
                  <a:srgbClr val="C705B0"/>
                </a:solidFill>
                <a:latin typeface="Arial Rounded MT Bold" panose="020F0704030504030204" pitchFamily="34" charset="0"/>
              </a:rPr>
              <a:t>Welcome to </a:t>
            </a:r>
            <a:r>
              <a:rPr lang="en-US" b="1" dirty="0" smtClean="0">
                <a:latin typeface="Arial Rounded MT Bold" panose="020F0704030504030204" pitchFamily="34" charset="0"/>
              </a:rPr>
              <a:t/>
            </a:r>
            <a:br>
              <a:rPr lang="en-US" b="1" dirty="0" smtClean="0">
                <a:latin typeface="Arial Rounded MT Bold" panose="020F0704030504030204" pitchFamily="34" charset="0"/>
              </a:rPr>
            </a:br>
            <a:r>
              <a:rPr lang="en-US" sz="5400" b="1" dirty="0" smtClean="0">
                <a:solidFill>
                  <a:srgbClr val="FFFF00"/>
                </a:solidFill>
              </a:rPr>
              <a:t>Online-Auction</a:t>
            </a:r>
            <a:r>
              <a:rPr lang="en-US" b="1" dirty="0" smtClean="0">
                <a:solidFill>
                  <a:srgbClr val="00B0F0"/>
                </a:solidFill>
              </a:rPr>
              <a:t> </a:t>
            </a:r>
            <a:endParaRPr lang="en-US" b="1" dirty="0">
              <a:solidFill>
                <a:srgbClr val="00B0F0"/>
              </a:solidFill>
            </a:endParaRPr>
          </a:p>
        </p:txBody>
      </p:sp>
      <p:sp>
        <p:nvSpPr>
          <p:cNvPr id="3" name="Subtitle 2"/>
          <p:cNvSpPr>
            <a:spLocks noGrp="1"/>
          </p:cNvSpPr>
          <p:nvPr>
            <p:ph type="subTitle" idx="1"/>
          </p:nvPr>
        </p:nvSpPr>
        <p:spPr>
          <a:xfrm>
            <a:off x="1258472" y="3440286"/>
            <a:ext cx="8825658" cy="2874250"/>
          </a:xfrm>
        </p:spPr>
        <p:txBody>
          <a:bodyPr>
            <a:normAutofit fontScale="77500" lnSpcReduction="20000"/>
          </a:bodyPr>
          <a:lstStyle/>
          <a:p>
            <a:r>
              <a:rPr lang="en-US" sz="3200" dirty="0"/>
              <a:t>This online auction project </a:t>
            </a:r>
          </a:p>
          <a:p>
            <a:pPr algn="ctr"/>
            <a:r>
              <a:rPr lang="en-US" sz="3200" dirty="0"/>
              <a:t>Directed </a:t>
            </a:r>
            <a:r>
              <a:rPr lang="en-US" sz="3200" dirty="0" smtClean="0"/>
              <a:t>by: </a:t>
            </a:r>
            <a:r>
              <a:rPr lang="en-US" sz="3200" dirty="0" err="1" smtClean="0"/>
              <a:t>shantonu</a:t>
            </a:r>
            <a:r>
              <a:rPr lang="en-US" sz="3200" dirty="0" smtClean="0"/>
              <a:t> </a:t>
            </a:r>
            <a:r>
              <a:rPr lang="en-US" sz="3200" dirty="0" err="1" smtClean="0"/>
              <a:t>roy</a:t>
            </a:r>
            <a:endParaRPr lang="en-US" sz="3200" dirty="0" smtClean="0"/>
          </a:p>
          <a:p>
            <a:pPr algn="r"/>
            <a:r>
              <a:rPr lang="en-US" sz="2400" dirty="0" smtClean="0"/>
              <a:t>Junior instructor</a:t>
            </a:r>
          </a:p>
          <a:p>
            <a:pPr algn="r"/>
            <a:r>
              <a:rPr lang="en-US" sz="2400" dirty="0" smtClean="0"/>
              <a:t>(computer) </a:t>
            </a:r>
            <a:r>
              <a:rPr lang="en-US" sz="2400" dirty="0" err="1" smtClean="0"/>
              <a:t>spi</a:t>
            </a:r>
            <a:endParaRPr lang="en-US" sz="2400" dirty="0" smtClean="0"/>
          </a:p>
          <a:p>
            <a:pPr algn="ctr"/>
            <a:endParaRPr lang="en-US" sz="3200" dirty="0"/>
          </a:p>
          <a:p>
            <a:pPr algn="ctr"/>
            <a:r>
              <a:rPr lang="en-US" sz="3200" dirty="0"/>
              <a:t>Submitted by: </a:t>
            </a:r>
            <a:r>
              <a:rPr lang="en-US" sz="3200" dirty="0" err="1"/>
              <a:t>Md</a:t>
            </a:r>
            <a:r>
              <a:rPr lang="en-US" sz="3200" dirty="0"/>
              <a:t> </a:t>
            </a:r>
            <a:r>
              <a:rPr lang="en-US" sz="3200" dirty="0" err="1"/>
              <a:t>salman</a:t>
            </a:r>
            <a:r>
              <a:rPr lang="en-US" sz="3200" dirty="0"/>
              <a:t> </a:t>
            </a:r>
            <a:r>
              <a:rPr lang="en-US" sz="3200" dirty="0" err="1"/>
              <a:t>sha</a:t>
            </a:r>
            <a:r>
              <a:rPr lang="en-US" sz="3200" dirty="0"/>
              <a:t> </a:t>
            </a:r>
            <a:r>
              <a:rPr lang="en-US" sz="3200" dirty="0" smtClean="0"/>
              <a:t>sun</a:t>
            </a:r>
          </a:p>
          <a:p>
            <a:pPr algn="r"/>
            <a:r>
              <a:rPr lang="en-US" sz="2600" dirty="0" smtClean="0"/>
              <a:t>Roll:372722, 5/</a:t>
            </a:r>
            <a:r>
              <a:rPr lang="en-US" sz="2600" dirty="0" err="1" smtClean="0"/>
              <a:t>cmt</a:t>
            </a:r>
            <a:r>
              <a:rPr lang="en-US" sz="2600" dirty="0" smtClean="0"/>
              <a:t>/a</a:t>
            </a:r>
            <a:r>
              <a:rPr lang="en-US" sz="2600" baseline="-25000" dirty="0" smtClean="0"/>
              <a:t>2</a:t>
            </a:r>
            <a:endParaRPr lang="en-US" sz="2600" baseline="-25000" dirty="0"/>
          </a:p>
        </p:txBody>
      </p:sp>
    </p:spTree>
    <p:extLst>
      <p:ext uri="{BB962C8B-B14F-4D97-AF65-F5344CB8AC3E}">
        <p14:creationId xmlns:p14="http://schemas.microsoft.com/office/powerpoint/2010/main" val="2490666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8792"/>
            <a:ext cx="10049853" cy="5989607"/>
          </a:xfrm>
        </p:spPr>
        <p:txBody>
          <a:bodyPr/>
          <a:lstStyle/>
          <a:p>
            <a:r>
              <a:rPr lang="en-US" b="1" dirty="0"/>
              <a:t>Sign Up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57" y="778050"/>
            <a:ext cx="10058400" cy="5655088"/>
          </a:xfrm>
          <a:prstGeom prst="rect">
            <a:avLst/>
          </a:prstGeom>
        </p:spPr>
      </p:pic>
    </p:spTree>
    <p:extLst>
      <p:ext uri="{BB962C8B-B14F-4D97-AF65-F5344CB8AC3E}">
        <p14:creationId xmlns:p14="http://schemas.microsoft.com/office/powerpoint/2010/main" val="1294004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395" y="206866"/>
            <a:ext cx="8946541" cy="4195481"/>
          </a:xfrm>
        </p:spPr>
        <p:txBody>
          <a:bodyPr/>
          <a:lstStyle/>
          <a:p>
            <a:r>
              <a:rPr lang="en-US" b="1" dirty="0"/>
              <a:t>Sign in Page: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855688"/>
            <a:ext cx="10058400" cy="5655088"/>
          </a:xfrm>
          <a:prstGeom prst="rect">
            <a:avLst/>
          </a:prstGeom>
        </p:spPr>
      </p:pic>
    </p:spTree>
    <p:extLst>
      <p:ext uri="{BB962C8B-B14F-4D97-AF65-F5344CB8AC3E}">
        <p14:creationId xmlns:p14="http://schemas.microsoft.com/office/powerpoint/2010/main" val="510088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21" y="206865"/>
            <a:ext cx="8946541" cy="4195481"/>
          </a:xfrm>
        </p:spPr>
        <p:txBody>
          <a:bodyPr/>
          <a:lstStyle/>
          <a:p>
            <a:r>
              <a:rPr lang="en-US" b="1" dirty="0"/>
              <a:t>Sell A Product or 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68" y="872941"/>
            <a:ext cx="9790981" cy="4837746"/>
          </a:xfrm>
          <a:prstGeom prst="rect">
            <a:avLst/>
          </a:prstGeom>
        </p:spPr>
      </p:pic>
      <p:sp>
        <p:nvSpPr>
          <p:cNvPr id="5" name="Rectangle 4"/>
          <p:cNvSpPr/>
          <p:nvPr/>
        </p:nvSpPr>
        <p:spPr>
          <a:xfrm>
            <a:off x="333554" y="5988067"/>
            <a:ext cx="9952007" cy="388696"/>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Vrinda"/>
              </a:rPr>
              <a:t>Description: </a:t>
            </a:r>
            <a:r>
              <a:rPr lang="en-US" dirty="0">
                <a:latin typeface="Calibri" panose="020F0502020204030204" pitchFamily="34" charset="0"/>
                <a:ea typeface="Calibri" panose="020F0502020204030204" pitchFamily="34" charset="0"/>
                <a:cs typeface="Vrinda"/>
              </a:rPr>
              <a:t>Users can upload their product through this page to bid.</a:t>
            </a:r>
            <a:endParaRPr lang="en-US" sz="1400" dirty="0">
              <a:effectLst/>
              <a:latin typeface="Calibri" panose="020F0502020204030204" pitchFamily="34" charset="0"/>
              <a:ea typeface="Calibri" panose="020F0502020204030204" pitchFamily="34" charset="0"/>
              <a:cs typeface="Vrinda"/>
            </a:endParaRPr>
          </a:p>
        </p:txBody>
      </p:sp>
    </p:spTree>
    <p:extLst>
      <p:ext uri="{BB962C8B-B14F-4D97-AF65-F5344CB8AC3E}">
        <p14:creationId xmlns:p14="http://schemas.microsoft.com/office/powerpoint/2010/main" val="296408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3733"/>
            <a:ext cx="8946541" cy="4195481"/>
          </a:xfrm>
        </p:spPr>
        <p:txBody>
          <a:bodyPr/>
          <a:lstStyle/>
          <a:p>
            <a:r>
              <a:rPr lang="en-US" b="1" dirty="0"/>
              <a:t>Category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955" y="804235"/>
            <a:ext cx="8011450" cy="6053765"/>
          </a:xfrm>
          <a:prstGeom prst="rect">
            <a:avLst/>
          </a:prstGeom>
        </p:spPr>
      </p:pic>
    </p:spTree>
    <p:extLst>
      <p:ext uri="{BB962C8B-B14F-4D97-AF65-F5344CB8AC3E}">
        <p14:creationId xmlns:p14="http://schemas.microsoft.com/office/powerpoint/2010/main" val="1300891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42" y="146480"/>
            <a:ext cx="8946541" cy="4195481"/>
          </a:xfrm>
        </p:spPr>
        <p:txBody>
          <a:bodyPr/>
          <a:lstStyle/>
          <a:p>
            <a:r>
              <a:rPr lang="en-US" b="1" dirty="0"/>
              <a:t>View Single Category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77" y="753458"/>
            <a:ext cx="8076230" cy="6104541"/>
          </a:xfrm>
          <a:prstGeom prst="rect">
            <a:avLst/>
          </a:prstGeom>
        </p:spPr>
      </p:pic>
    </p:spTree>
    <p:extLst>
      <p:ext uri="{BB962C8B-B14F-4D97-AF65-F5344CB8AC3E}">
        <p14:creationId xmlns:p14="http://schemas.microsoft.com/office/powerpoint/2010/main" val="750164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5492"/>
            <a:ext cx="8946541" cy="4195481"/>
          </a:xfrm>
        </p:spPr>
        <p:txBody>
          <a:bodyPr/>
          <a:lstStyle/>
          <a:p>
            <a:r>
              <a:rPr lang="en-US" b="1" dirty="0"/>
              <a:t>View Product &amp; Biding: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23" y="1187246"/>
            <a:ext cx="10058400" cy="5670754"/>
          </a:xfrm>
          <a:prstGeom prst="rect">
            <a:avLst/>
          </a:prstGeom>
        </p:spPr>
      </p:pic>
    </p:spTree>
    <p:extLst>
      <p:ext uri="{BB962C8B-B14F-4D97-AF65-F5344CB8AC3E}">
        <p14:creationId xmlns:p14="http://schemas.microsoft.com/office/powerpoint/2010/main" val="2913381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Conclusion</a:t>
            </a:r>
            <a:endParaRPr lang="en-US" dirty="0"/>
          </a:p>
        </p:txBody>
      </p:sp>
      <p:sp>
        <p:nvSpPr>
          <p:cNvPr id="3" name="Content Placeholder 2"/>
          <p:cNvSpPr>
            <a:spLocks noGrp="1"/>
          </p:cNvSpPr>
          <p:nvPr>
            <p:ph idx="1"/>
          </p:nvPr>
        </p:nvSpPr>
        <p:spPr/>
        <p:txBody>
          <a:bodyPr/>
          <a:lstStyle/>
          <a:p>
            <a:r>
              <a:rPr lang="en-US" dirty="0" smtClean="0"/>
              <a:t> </a:t>
            </a:r>
            <a:r>
              <a:rPr lang="en-US" dirty="0"/>
              <a:t>An implementation of web auction with it’s own design and bid politics</a:t>
            </a:r>
            <a:r>
              <a:rPr lang="en-US" dirty="0" smtClean="0"/>
              <a:t>.</a:t>
            </a:r>
          </a:p>
          <a:p>
            <a:r>
              <a:rPr lang="en-US" dirty="0" smtClean="0"/>
              <a:t> have </a:t>
            </a:r>
            <a:r>
              <a:rPr lang="en-US" dirty="0"/>
              <a:t>an intuitive interface and unique visual objects </a:t>
            </a:r>
            <a:endParaRPr lang="en-US" dirty="0" smtClean="0"/>
          </a:p>
          <a:p>
            <a:r>
              <a:rPr lang="en-US" dirty="0" smtClean="0"/>
              <a:t>Common </a:t>
            </a:r>
            <a:r>
              <a:rPr lang="en-US" dirty="0"/>
              <a:t>client operations were implemented in this application. In addition, there were used some original marketing solutions.</a:t>
            </a:r>
          </a:p>
        </p:txBody>
      </p:sp>
    </p:spTree>
    <p:extLst>
      <p:ext uri="{BB962C8B-B14F-4D97-AF65-F5344CB8AC3E}">
        <p14:creationId xmlns:p14="http://schemas.microsoft.com/office/powerpoint/2010/main" val="1009036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103" y="2781850"/>
            <a:ext cx="9404723" cy="1400530"/>
          </a:xfrm>
        </p:spPr>
        <p:txBody>
          <a:bodyPr/>
          <a:lstStyle/>
          <a:p>
            <a:pPr algn="ctr"/>
            <a:r>
              <a:rPr lang="en-US" sz="8800" dirty="0" smtClean="0">
                <a:solidFill>
                  <a:srgbClr val="FFFF00"/>
                </a:solidFill>
                <a:latin typeface="Arial Rounded MT Bold" panose="020F0704030504030204" pitchFamily="34" charset="0"/>
              </a:rPr>
              <a:t>Thank</a:t>
            </a:r>
            <a:r>
              <a:rPr lang="en-US" sz="8800" dirty="0" smtClean="0">
                <a:solidFill>
                  <a:srgbClr val="C705B0"/>
                </a:solidFill>
                <a:latin typeface="Arial Rounded MT Bold" panose="020F0704030504030204" pitchFamily="34" charset="0"/>
              </a:rPr>
              <a:t> You!</a:t>
            </a:r>
            <a:endParaRPr lang="en-US" sz="8800" dirty="0">
              <a:solidFill>
                <a:srgbClr val="C705B0"/>
              </a:solidFill>
              <a:latin typeface="Arial Rounded MT Bold" panose="020F0704030504030204" pitchFamily="34" charset="0"/>
            </a:endParaRPr>
          </a:p>
        </p:txBody>
      </p:sp>
    </p:spTree>
    <p:extLst>
      <p:ext uri="{BB962C8B-B14F-4D97-AF65-F5344CB8AC3E}">
        <p14:creationId xmlns:p14="http://schemas.microsoft.com/office/powerpoint/2010/main" val="2262332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351904" cy="875581"/>
          </a:xfrm>
        </p:spPr>
        <p:txBody>
          <a:bodyPr/>
          <a:lstStyle/>
          <a:p>
            <a:r>
              <a:rPr lang="en-US" dirty="0">
                <a:solidFill>
                  <a:schemeClr val="accent3">
                    <a:lumMod val="75000"/>
                  </a:schemeClr>
                </a:solidFill>
              </a:rPr>
              <a:t>What is an auction?</a:t>
            </a:r>
          </a:p>
        </p:txBody>
      </p:sp>
      <p:sp>
        <p:nvSpPr>
          <p:cNvPr id="3" name="Content Placeholder 2"/>
          <p:cNvSpPr>
            <a:spLocks noGrp="1"/>
          </p:cNvSpPr>
          <p:nvPr>
            <p:ph idx="1"/>
          </p:nvPr>
        </p:nvSpPr>
        <p:spPr>
          <a:xfrm>
            <a:off x="646111" y="1328299"/>
            <a:ext cx="8946541" cy="4977610"/>
          </a:xfrm>
        </p:spPr>
        <p:txBody>
          <a:bodyPr>
            <a:normAutofit fontScale="85000" lnSpcReduction="10000"/>
          </a:bodyPr>
          <a:lstStyle/>
          <a:p>
            <a:pPr algn="just"/>
            <a:r>
              <a:rPr lang="en-US" dirty="0"/>
              <a:t>• </a:t>
            </a:r>
            <a:r>
              <a:rPr lang="en-US" b="1" dirty="0"/>
              <a:t>Auction</a:t>
            </a:r>
            <a:r>
              <a:rPr lang="en-US" dirty="0"/>
              <a:t> is an process of buying and selling goods or services by offering them up for bid, taking bids, and then selling the item to the highest bidder.</a:t>
            </a:r>
          </a:p>
          <a:p>
            <a:pPr algn="just"/>
            <a:r>
              <a:rPr lang="en-US" dirty="0"/>
              <a:t>• Its a billion dollar industry and emerging on and on as there are many industries, countries and places or domains where auctions are not used.</a:t>
            </a:r>
          </a:p>
          <a:p>
            <a:pPr algn="just"/>
            <a:r>
              <a:rPr lang="en-US" dirty="0"/>
              <a:t>• An auction is generally an event in which goods are sold to the highest bidder. By being open to the public, an auction ensures a wide range of bids, and sometimes items at auction can fetch surprisingly high prices. The bidders, in turn, create their own market, determining on an individual basis how much they want to pay for an item, rather than having prices dictated by the seller. There are a number of types of auctions performed around the world.</a:t>
            </a:r>
          </a:p>
          <a:p>
            <a:pPr algn="just"/>
            <a:r>
              <a:rPr lang="en-US" dirty="0"/>
              <a:t>• Auctions are used to sell many things in addition to antiques and art. All around the world there are auctions of commodities such as tobacco, fish, cattle, racehorses, and just about anything else where there's a market of multiple people interested in buying the same thing. That's the key to an auction - a bunch of people who are interested in buying the same object, and taking turns offering bids on the object. The right to buy that object will go to the highest bidder.</a:t>
            </a:r>
          </a:p>
        </p:txBody>
      </p:sp>
    </p:spTree>
    <p:extLst>
      <p:ext uri="{BB962C8B-B14F-4D97-AF65-F5344CB8AC3E}">
        <p14:creationId xmlns:p14="http://schemas.microsoft.com/office/powerpoint/2010/main" val="2821482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926730"/>
          </a:xfrm>
        </p:spPr>
        <p:txBody>
          <a:bodyPr/>
          <a:lstStyle/>
          <a:p>
            <a:r>
              <a:rPr lang="en-US" dirty="0"/>
              <a:t>Traditional Auctions</a:t>
            </a:r>
          </a:p>
        </p:txBody>
      </p:sp>
      <p:sp>
        <p:nvSpPr>
          <p:cNvPr id="3" name="Content Placeholder 2"/>
          <p:cNvSpPr>
            <a:spLocks noGrp="1"/>
          </p:cNvSpPr>
          <p:nvPr>
            <p:ph idx="1"/>
          </p:nvPr>
        </p:nvSpPr>
        <p:spPr>
          <a:xfrm>
            <a:off x="318307" y="758955"/>
            <a:ext cx="8799813" cy="6099045"/>
          </a:xfrm>
        </p:spPr>
        <p:txBody>
          <a:bodyPr>
            <a:normAutofit/>
          </a:bodyPr>
          <a:lstStyle/>
          <a:p>
            <a:pPr algn="just"/>
            <a:r>
              <a:rPr lang="en-US" dirty="0"/>
              <a:t>• Auctions are used to sell many things in addition to antiques and art. All around the world there are auctions of commodities such as tobacco, fish, cattle, racehorses, and just about anything else where there's a market of multiple people interested in buying the same thing. That's the key to an auction - a bunch of people who are interested in buying the same object, and taking turns offering bids on the object. The right to buy that object will go to the highest bidder</a:t>
            </a:r>
            <a:r>
              <a:rPr lang="en-US" dirty="0" smtClean="0"/>
              <a:t>.</a:t>
            </a:r>
          </a:p>
          <a:p>
            <a:endParaRPr lang="en-US" dirty="0"/>
          </a:p>
          <a:p>
            <a:r>
              <a:rPr lang="en-US" dirty="0"/>
              <a:t>• </a:t>
            </a:r>
            <a:r>
              <a:rPr lang="en-US" b="1" dirty="0"/>
              <a:t>USERS INVOLVED</a:t>
            </a:r>
            <a:r>
              <a:rPr lang="en-US" dirty="0"/>
              <a:t> in traditional </a:t>
            </a:r>
            <a:r>
              <a:rPr lang="en-US" dirty="0" smtClean="0"/>
              <a:t>auction</a:t>
            </a:r>
          </a:p>
          <a:p>
            <a:r>
              <a:rPr lang="en-US" dirty="0" smtClean="0"/>
              <a:t> </a:t>
            </a:r>
            <a:r>
              <a:rPr lang="en-US" dirty="0"/>
              <a:t>– SELLERS </a:t>
            </a:r>
            <a:endParaRPr lang="en-US" dirty="0" smtClean="0"/>
          </a:p>
          <a:p>
            <a:r>
              <a:rPr lang="en-US" dirty="0" smtClean="0"/>
              <a:t> – </a:t>
            </a:r>
            <a:r>
              <a:rPr lang="en-US" dirty="0"/>
              <a:t>BUYERS </a:t>
            </a:r>
            <a:endParaRPr lang="en-US" dirty="0" smtClean="0"/>
          </a:p>
          <a:p>
            <a:r>
              <a:rPr lang="en-US" dirty="0" smtClean="0"/>
              <a:t> – </a:t>
            </a:r>
            <a:r>
              <a:rPr lang="en-US" dirty="0"/>
              <a:t>AUCTIONEER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531" y="4168217"/>
            <a:ext cx="4381880" cy="2430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264" y="1254534"/>
            <a:ext cx="2385267" cy="2712955"/>
          </a:xfrm>
          <a:prstGeom prst="rect">
            <a:avLst/>
          </a:prstGeom>
        </p:spPr>
      </p:pic>
    </p:spTree>
    <p:extLst>
      <p:ext uri="{BB962C8B-B14F-4D97-AF65-F5344CB8AC3E}">
        <p14:creationId xmlns:p14="http://schemas.microsoft.com/office/powerpoint/2010/main" val="1975410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849871"/>
          </a:xfrm>
        </p:spPr>
        <p:txBody>
          <a:bodyPr/>
          <a:lstStyle/>
          <a:p>
            <a:r>
              <a:rPr lang="en-US" sz="3200" b="1" dirty="0"/>
              <a:t>Use Case Diagram for Administrative panel  </a:t>
            </a:r>
            <a:r>
              <a:rPr lang="en-US" sz="3200" dirty="0"/>
              <a:t/>
            </a:r>
            <a:br>
              <a:rPr lang="en-US" sz="3200" dirty="0"/>
            </a:b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860" y="594606"/>
            <a:ext cx="6878010" cy="2993984"/>
          </a:xfrm>
        </p:spPr>
      </p:pic>
      <p:sp>
        <p:nvSpPr>
          <p:cNvPr id="5" name="Rectangle 4"/>
          <p:cNvSpPr/>
          <p:nvPr/>
        </p:nvSpPr>
        <p:spPr>
          <a:xfrm>
            <a:off x="623977" y="3918240"/>
            <a:ext cx="7251940" cy="2767232"/>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sz="2400" b="1" dirty="0">
                <a:latin typeface="Calibri" panose="020F0502020204030204" pitchFamily="34" charset="0"/>
                <a:ea typeface="Calibri" panose="020F0502020204030204" pitchFamily="34" charset="0"/>
                <a:cs typeface="Vrinda"/>
              </a:rPr>
              <a:t>Functionalities provided: </a:t>
            </a:r>
            <a:endParaRPr lang="en-US" sz="1600" dirty="0">
              <a:latin typeface="Calibri" panose="020F0502020204030204" pitchFamily="34" charset="0"/>
              <a:ea typeface="Calibri" panose="020F0502020204030204" pitchFamily="34" charset="0"/>
              <a:cs typeface="Vrinda"/>
            </a:endParaRPr>
          </a:p>
          <a:p>
            <a:pPr>
              <a:lnSpc>
                <a:spcPct val="107000"/>
              </a:lnSpc>
              <a:spcAft>
                <a:spcPts val="800"/>
              </a:spcAft>
            </a:pPr>
            <a:r>
              <a:rPr lang="en-US" b="1" dirty="0">
                <a:latin typeface="Calibri" panose="020F0502020204030204" pitchFamily="34" charset="0"/>
                <a:ea typeface="Calibri" panose="020F0502020204030204" pitchFamily="34" charset="0"/>
                <a:cs typeface="Vrinda"/>
              </a:rPr>
              <a:t>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Check Product: Admin can check products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Delete Product: Admin can delete products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Update product: Admin can update products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Update Bid: Admin can update bid status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Notify: Admin can notify bidders and sellers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Delete user: Admin can delete users </a:t>
            </a:r>
            <a:endParaRPr lang="en-US" sz="1600" dirty="0">
              <a:effectLst/>
              <a:latin typeface="Calibri" panose="020F0502020204030204" pitchFamily="34" charset="0"/>
              <a:ea typeface="Calibri" panose="020F0502020204030204" pitchFamily="34" charset="0"/>
              <a:cs typeface="Vrinda"/>
            </a:endParaRPr>
          </a:p>
        </p:txBody>
      </p:sp>
    </p:spTree>
    <p:extLst>
      <p:ext uri="{BB962C8B-B14F-4D97-AF65-F5344CB8AC3E}">
        <p14:creationId xmlns:p14="http://schemas.microsoft.com/office/powerpoint/2010/main" val="2133875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39761" cy="918882"/>
          </a:xfrm>
        </p:spPr>
        <p:txBody>
          <a:bodyPr/>
          <a:lstStyle/>
          <a:p>
            <a:r>
              <a:rPr lang="en-US" b="1" dirty="0" smtClean="0"/>
              <a:t>Use Case Diagram for User panel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624" y="918882"/>
            <a:ext cx="6935168" cy="2581635"/>
          </a:xfrm>
        </p:spPr>
      </p:pic>
      <p:sp>
        <p:nvSpPr>
          <p:cNvPr id="5" name="Rectangle 4"/>
          <p:cNvSpPr/>
          <p:nvPr/>
        </p:nvSpPr>
        <p:spPr>
          <a:xfrm>
            <a:off x="182025" y="3683479"/>
            <a:ext cx="8884337" cy="3456780"/>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sz="2400" b="1" dirty="0">
                <a:latin typeface="Calibri" panose="020F0502020204030204" pitchFamily="34" charset="0"/>
                <a:ea typeface="Calibri" panose="020F0502020204030204" pitchFamily="34" charset="0"/>
                <a:cs typeface="Vrinda"/>
              </a:rPr>
              <a:t>Functionalities provided: </a:t>
            </a:r>
            <a:endParaRPr lang="en-US" sz="1600" dirty="0">
              <a:latin typeface="Calibri" panose="020F0502020204030204" pitchFamily="34" charset="0"/>
              <a:ea typeface="Calibri" panose="020F0502020204030204" pitchFamily="34" charset="0"/>
              <a:cs typeface="Vrinda"/>
            </a:endParaRPr>
          </a:p>
          <a:p>
            <a:pPr>
              <a:lnSpc>
                <a:spcPct val="107000"/>
              </a:lnSpc>
              <a:spcAft>
                <a:spcPts val="800"/>
              </a:spcAft>
            </a:pPr>
            <a:r>
              <a:rPr lang="en-US" sz="2000" b="1" dirty="0">
                <a:latin typeface="Calibri" panose="020F0502020204030204" pitchFamily="34" charset="0"/>
                <a:ea typeface="Calibri" panose="020F0502020204030204" pitchFamily="34" charset="0"/>
                <a:cs typeface="Vrinda"/>
              </a:rPr>
              <a:t>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Register: user need to sign up first to add or bid a product into the site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All product: user can see all product pages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Product details: user can see the product details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All category: user can see all the categorized products</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Total items: user can see their total uploaded and bided items on the page </a:t>
            </a:r>
            <a:endParaRPr lang="en-US" sz="1600" dirty="0">
              <a:latin typeface="Calibri" panose="020F0502020204030204" pitchFamily="34" charset="0"/>
              <a:ea typeface="Calibri" panose="020F0502020204030204" pitchFamily="34" charset="0"/>
              <a:cs typeface="Vrinda"/>
            </a:endParaRPr>
          </a:p>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Vrinda"/>
              </a:rPr>
              <a:t>Edit Profile: User Can Edit their profiles  </a:t>
            </a:r>
            <a:endParaRPr lang="en-US" sz="1600" dirty="0">
              <a:latin typeface="Calibri" panose="020F0502020204030204" pitchFamily="34" charset="0"/>
              <a:ea typeface="Calibri" panose="020F0502020204030204" pitchFamily="34" charset="0"/>
              <a:cs typeface="Vrinda"/>
            </a:endParaRPr>
          </a:p>
          <a:p>
            <a:r>
              <a:rPr lang="en-US" dirty="0">
                <a:latin typeface="Calibri" panose="020F0502020204030204" pitchFamily="34" charset="0"/>
                <a:ea typeface="Calibri" panose="020F0502020204030204" pitchFamily="34" charset="0"/>
                <a:cs typeface="Vrinda"/>
              </a:rPr>
              <a:t/>
            </a:r>
            <a:br>
              <a:rPr lang="en-US" dirty="0">
                <a:latin typeface="Calibri" panose="020F0502020204030204" pitchFamily="34" charset="0"/>
                <a:ea typeface="Calibri" panose="020F0502020204030204" pitchFamily="34" charset="0"/>
                <a:cs typeface="Vrinda"/>
              </a:rPr>
            </a:br>
            <a:endParaRPr lang="en-US" dirty="0"/>
          </a:p>
        </p:txBody>
      </p:sp>
    </p:spTree>
    <p:extLst>
      <p:ext uri="{BB962C8B-B14F-4D97-AF65-F5344CB8AC3E}">
        <p14:creationId xmlns:p14="http://schemas.microsoft.com/office/powerpoint/2010/main" val="3781505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97442"/>
            <a:ext cx="9404723" cy="789486"/>
          </a:xfrm>
        </p:spPr>
        <p:txBody>
          <a:bodyPr/>
          <a:lstStyle/>
          <a:p>
            <a:pPr algn="ctr"/>
            <a:r>
              <a:rPr lang="en-US" b="1" dirty="0"/>
              <a:t>Admin 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502" y="1440163"/>
            <a:ext cx="8790317" cy="4504226"/>
          </a:xfrm>
        </p:spPr>
      </p:pic>
      <p:sp>
        <p:nvSpPr>
          <p:cNvPr id="5" name="Rectangle 4"/>
          <p:cNvSpPr/>
          <p:nvPr/>
        </p:nvSpPr>
        <p:spPr>
          <a:xfrm>
            <a:off x="501769" y="6038187"/>
            <a:ext cx="10857781" cy="646331"/>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Vrinda"/>
              </a:rPr>
              <a:t>Description: </a:t>
            </a:r>
            <a:r>
              <a:rPr lang="en-US" dirty="0">
                <a:latin typeface="Calibri" panose="020F0502020204030204" pitchFamily="34" charset="0"/>
                <a:ea typeface="Calibri" panose="020F0502020204030204" pitchFamily="34" charset="0"/>
                <a:cs typeface="Vrinda"/>
              </a:rPr>
              <a:t>By this page admin can see all the system summary. Admin can delete user, delete product and update. Admin can update biding time hear.</a:t>
            </a:r>
            <a:endParaRPr lang="en-US" dirty="0"/>
          </a:p>
        </p:txBody>
      </p:sp>
    </p:spTree>
    <p:extLst>
      <p:ext uri="{BB962C8B-B14F-4D97-AF65-F5344CB8AC3E}">
        <p14:creationId xmlns:p14="http://schemas.microsoft.com/office/powerpoint/2010/main" val="53648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875750"/>
          </a:xfrm>
        </p:spPr>
        <p:txBody>
          <a:bodyPr/>
          <a:lstStyle/>
          <a:p>
            <a:pPr algn="ctr"/>
            <a:r>
              <a:rPr lang="en-US" b="1" dirty="0"/>
              <a:t>Database Interface</a:t>
            </a:r>
            <a:endParaRPr lang="en-US" dirty="0"/>
          </a:p>
        </p:txBody>
      </p:sp>
      <p:sp>
        <p:nvSpPr>
          <p:cNvPr id="3" name="Content Placeholder 2"/>
          <p:cNvSpPr>
            <a:spLocks noGrp="1"/>
          </p:cNvSpPr>
          <p:nvPr>
            <p:ph idx="1"/>
          </p:nvPr>
        </p:nvSpPr>
        <p:spPr>
          <a:xfrm>
            <a:off x="85395" y="715824"/>
            <a:ext cx="9420914" cy="4813708"/>
          </a:xfrm>
        </p:spPr>
        <p:txBody>
          <a:bodyPr/>
          <a:lstStyle/>
          <a:p>
            <a:r>
              <a:rPr lang="en-US" b="1" dirty="0"/>
              <a:t>Purpose:</a:t>
            </a:r>
            <a:r>
              <a:rPr lang="en-US" dirty="0"/>
              <a:t> Users Information </a:t>
            </a:r>
            <a:r>
              <a:rPr lang="en-US" dirty="0" smtClean="0"/>
              <a:t>Table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0" y="1140360"/>
            <a:ext cx="9254156" cy="4389172"/>
          </a:xfrm>
          <a:prstGeom prst="rect">
            <a:avLst/>
          </a:prstGeom>
        </p:spPr>
      </p:pic>
      <p:sp>
        <p:nvSpPr>
          <p:cNvPr id="5" name="Rectangle 4"/>
          <p:cNvSpPr/>
          <p:nvPr/>
        </p:nvSpPr>
        <p:spPr>
          <a:xfrm>
            <a:off x="150567" y="5599025"/>
            <a:ext cx="11047562" cy="646331"/>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Vrinda"/>
              </a:rPr>
              <a:t>Description:</a:t>
            </a:r>
            <a:r>
              <a:rPr lang="en-US" dirty="0">
                <a:latin typeface="Calibri" panose="020F0502020204030204" pitchFamily="34" charset="0"/>
                <a:ea typeface="Calibri" panose="020F0502020204030204" pitchFamily="34" charset="0"/>
                <a:cs typeface="Vrinda"/>
              </a:rPr>
              <a:t> This table will contain the user information. Users are who is using this system. This table will be using for authentication of users.</a:t>
            </a:r>
            <a:endParaRPr lang="en-US" dirty="0"/>
          </a:p>
        </p:txBody>
      </p:sp>
    </p:spTree>
    <p:extLst>
      <p:ext uri="{BB962C8B-B14F-4D97-AF65-F5344CB8AC3E}">
        <p14:creationId xmlns:p14="http://schemas.microsoft.com/office/powerpoint/2010/main" val="580103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8023"/>
            <a:ext cx="10049853" cy="4873924"/>
          </a:xfrm>
        </p:spPr>
        <p:txBody>
          <a:bodyPr/>
          <a:lstStyle/>
          <a:p>
            <a:r>
              <a:rPr lang="en-US" b="1" dirty="0"/>
              <a:t>Purpose</a:t>
            </a:r>
            <a:r>
              <a:rPr lang="en-US" dirty="0"/>
              <a:t>: Products </a:t>
            </a:r>
            <a:r>
              <a:rPr lang="en-US" dirty="0" smtClean="0"/>
              <a:t>Information Table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700526"/>
            <a:ext cx="9609827" cy="4418636"/>
          </a:xfrm>
          <a:prstGeom prst="rect">
            <a:avLst/>
          </a:prstGeom>
        </p:spPr>
      </p:pic>
      <p:sp>
        <p:nvSpPr>
          <p:cNvPr id="5" name="Rectangle 4"/>
          <p:cNvSpPr/>
          <p:nvPr/>
        </p:nvSpPr>
        <p:spPr>
          <a:xfrm>
            <a:off x="232913" y="5429713"/>
            <a:ext cx="10972800" cy="685059"/>
          </a:xfrm>
          <a:prstGeom prst="rect">
            <a:avLst/>
          </a:prstGeom>
        </p:spPr>
        <p:txBody>
          <a:bodyPr wrap="square">
            <a:spAutoFit/>
          </a:bodyPr>
          <a:lstStyle/>
          <a:p>
            <a:pPr algn="just">
              <a:lnSpc>
                <a:spcPct val="107000"/>
              </a:lnSpc>
              <a:spcAft>
                <a:spcPts val="800"/>
              </a:spcAft>
            </a:pPr>
            <a:r>
              <a:rPr lang="en-US" b="1" dirty="0">
                <a:latin typeface="Calibri" panose="020F0502020204030204" pitchFamily="34" charset="0"/>
                <a:ea typeface="Calibri" panose="020F0502020204030204" pitchFamily="34" charset="0"/>
                <a:cs typeface="Vrinda"/>
              </a:rPr>
              <a:t>Description</a:t>
            </a:r>
            <a:r>
              <a:rPr lang="en-US" dirty="0">
                <a:latin typeface="Calibri" panose="020F0502020204030204" pitchFamily="34" charset="0"/>
                <a:ea typeface="Calibri" panose="020F0502020204030204" pitchFamily="34" charset="0"/>
                <a:cs typeface="Vrinda"/>
              </a:rPr>
              <a:t>:  This table will contain the products details information. This information will help to add new products and delete old products. </a:t>
            </a:r>
            <a:endParaRPr lang="en-US" sz="1400" dirty="0">
              <a:effectLst/>
              <a:latin typeface="Calibri" panose="020F0502020204030204" pitchFamily="34" charset="0"/>
              <a:ea typeface="Calibri" panose="020F0502020204030204" pitchFamily="34" charset="0"/>
              <a:cs typeface="Vrinda"/>
            </a:endParaRPr>
          </a:p>
        </p:txBody>
      </p:sp>
    </p:spTree>
    <p:extLst>
      <p:ext uri="{BB962C8B-B14F-4D97-AF65-F5344CB8AC3E}">
        <p14:creationId xmlns:p14="http://schemas.microsoft.com/office/powerpoint/2010/main" val="240458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91410"/>
          </a:xfrm>
        </p:spPr>
        <p:txBody>
          <a:bodyPr/>
          <a:lstStyle/>
          <a:p>
            <a:pPr algn="ctr"/>
            <a:r>
              <a:rPr lang="en-US" b="1" dirty="0"/>
              <a:t>Design Interface</a:t>
            </a:r>
            <a:endParaRPr lang="en-US" dirty="0"/>
          </a:p>
        </p:txBody>
      </p:sp>
      <p:sp>
        <p:nvSpPr>
          <p:cNvPr id="3" name="Content Placeholder 2"/>
          <p:cNvSpPr>
            <a:spLocks noGrp="1"/>
          </p:cNvSpPr>
          <p:nvPr>
            <p:ph idx="1"/>
          </p:nvPr>
        </p:nvSpPr>
        <p:spPr>
          <a:xfrm>
            <a:off x="875201" y="1198902"/>
            <a:ext cx="8946541" cy="4195481"/>
          </a:xfrm>
        </p:spPr>
        <p:txBody>
          <a:bodyPr/>
          <a:lstStyle/>
          <a:p>
            <a:r>
              <a:rPr lang="en-US" b="1" dirty="0"/>
              <a:t>Home Page: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941" y="1383378"/>
            <a:ext cx="5633048" cy="5474621"/>
          </a:xfrm>
          <a:prstGeom prst="rect">
            <a:avLst/>
          </a:prstGeom>
        </p:spPr>
      </p:pic>
    </p:spTree>
    <p:extLst>
      <p:ext uri="{BB962C8B-B14F-4D97-AF65-F5344CB8AC3E}">
        <p14:creationId xmlns:p14="http://schemas.microsoft.com/office/powerpoint/2010/main" val="26932735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123</TotalTime>
  <Words>598</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Rounded MT Bold</vt:lpstr>
      <vt:lpstr>Calibri</vt:lpstr>
      <vt:lpstr>Century Gothic</vt:lpstr>
      <vt:lpstr>Vrinda</vt:lpstr>
      <vt:lpstr>Wingdings</vt:lpstr>
      <vt:lpstr>Wingdings 3</vt:lpstr>
      <vt:lpstr>Ion</vt:lpstr>
      <vt:lpstr>Welcome to  Online-Auction </vt:lpstr>
      <vt:lpstr>What is an auction?</vt:lpstr>
      <vt:lpstr>Traditional Auctions</vt:lpstr>
      <vt:lpstr>Use Case Diagram for Administrative panel   </vt:lpstr>
      <vt:lpstr>Use Case Diagram for User panel </vt:lpstr>
      <vt:lpstr>Admin interface:</vt:lpstr>
      <vt:lpstr>Database Interface</vt:lpstr>
      <vt:lpstr>PowerPoint Presentation</vt:lpstr>
      <vt:lpstr>Design Interface</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Online-Auction</dc:title>
  <dc:creator>sulaiman</dc:creator>
  <cp:lastModifiedBy>sulaiman</cp:lastModifiedBy>
  <cp:revision>14</cp:revision>
  <dcterms:created xsi:type="dcterms:W3CDTF">2019-01-27T10:10:25Z</dcterms:created>
  <dcterms:modified xsi:type="dcterms:W3CDTF">2019-01-27T12:14:10Z</dcterms:modified>
</cp:coreProperties>
</file>